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nva Sans Bold" panose="020B0604020202020204" charset="0"/>
      <p:regular r:id="rId16"/>
    </p:embeddedFont>
    <p:embeddedFont>
      <p:font typeface="Canva Sans Bold Italics" panose="020B0604020202020204" charset="0"/>
      <p:regular r:id="rId17"/>
    </p:embeddedFont>
    <p:embeddedFont>
      <p:font typeface="Canva Sans Italics" panose="020B0604020202020204" charset="0"/>
      <p:regular r:id="rId18"/>
    </p:embeddedFont>
    <p:embeddedFont>
      <p:font typeface="Helvetica Now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233C8-714B-46C6-B912-9DD2FCA5D319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028D3-48DE-40A5-B4B2-BD01F2718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1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OpenAI</a:t>
            </a:r>
            <a:r>
              <a:rPr lang="en-US" dirty="0"/>
              <a:t> ChatGPT: https://chat.openai.com/</a:t>
            </a:r>
          </a:p>
          <a:p>
            <a:r>
              <a:rPr lang="en-US" dirty="0" err="1"/>
              <a:t>OpenAI</a:t>
            </a:r>
            <a:r>
              <a:rPr lang="en-US" dirty="0"/>
              <a:t> Dall-E 2: https://openai.com/dall-e-2</a:t>
            </a:r>
          </a:p>
          <a:p>
            <a:r>
              <a:rPr lang="en-US" dirty="0"/>
              <a:t>Anthropic Claude: https://claude.ai/chats</a:t>
            </a:r>
          </a:p>
          <a:p>
            <a:r>
              <a:rPr lang="en-US" dirty="0" err="1"/>
              <a:t>Midjourney</a:t>
            </a:r>
            <a:r>
              <a:rPr lang="en-US" dirty="0"/>
              <a:t>: https://www.midjourney.com/home/?callbackUrl=%2Fapp%2F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E028D3-48DE-40A5-B4B2-BD01F2718A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32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CPTZero</a:t>
            </a:r>
            <a:r>
              <a:rPr lang="en-US" dirty="0"/>
              <a:t>: https://gptzero.me/</a:t>
            </a:r>
          </a:p>
          <a:p>
            <a:r>
              <a:rPr lang="en-US" dirty="0" err="1"/>
              <a:t>Copyleaks</a:t>
            </a:r>
            <a:r>
              <a:rPr lang="en-US" dirty="0"/>
              <a:t>: https://copyleaks.com/</a:t>
            </a:r>
          </a:p>
          <a:p>
            <a:r>
              <a:rPr lang="en-US" dirty="0"/>
              <a:t>Writer: https://writer.com/ai-content-detector/</a:t>
            </a:r>
          </a:p>
          <a:p>
            <a:r>
              <a:rPr lang="en-US" dirty="0"/>
              <a:t>Originality.AI: https://originality.ai/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E028D3-48DE-40A5-B4B2-BD01F2718A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41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Cognii</a:t>
            </a:r>
            <a:r>
              <a:rPr lang="en-US" dirty="0"/>
              <a:t>: https://www.cognii.com/</a:t>
            </a:r>
          </a:p>
          <a:p>
            <a:r>
              <a:rPr lang="en-US" dirty="0"/>
              <a:t>Edtech AI tools: https://www.eklavvya.com/blog/ai-edtech-tools/</a:t>
            </a:r>
          </a:p>
          <a:p>
            <a:r>
              <a:rPr lang="en-US" dirty="0"/>
              <a:t>Blackboard Ultra AI Assistant YouTube Video: https://www.youtube.com/playlist?list=PLw0_N9maMwdQFUvAMSHkpX5tiVai-smYC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E028D3-48DE-40A5-B4B2-BD01F2718A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2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hsu.blackboard.com/ultra/organizations/_241214_1/outlin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ai.com/dall-e-2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idjourney.com/home/?callbackUrl=%2Fapp%2F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hyperlink" Target="https://chat.openai.com/" TargetMode="External"/><Relationship Id="rId4" Type="http://schemas.openxmlformats.org/officeDocument/2006/relationships/hyperlink" Target="https://claude.ai/chats" TargetMode="Externa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originality.ai/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riter.com/ai-content-detector/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hyperlink" Target="https://copyleaks.com/" TargetMode="External"/><Relationship Id="rId4" Type="http://schemas.openxmlformats.org/officeDocument/2006/relationships/hyperlink" Target="https://gptzero.me/" TargetMode="Externa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gnii.com/" TargetMode="Externa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7PTKHIuqtU?list=PLw0_N9maMwdQFUvAMSHkpX5tiVai-smYC" TargetMode="External"/><Relationship Id="rId6" Type="http://schemas.openxmlformats.org/officeDocument/2006/relationships/hyperlink" Target="https://www.eklavvya.com/blog/ai-edtech-tools/" TargetMode="External"/><Relationship Id="rId5" Type="http://schemas.openxmlformats.org/officeDocument/2006/relationships/image" Target="../media/image2.jpeg"/><Relationship Id="rId10" Type="http://schemas.openxmlformats.org/officeDocument/2006/relationships/image" Target="../media/image19.jpg"/><Relationship Id="rId4" Type="http://schemas.openxmlformats.org/officeDocument/2006/relationships/hyperlink" Target="https://www.youtube.com/playlist?list=PLw0_N9maMwdQFUvAMSHkpX5tiVai-smYC" TargetMode="Externa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educationsummit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60777" y="3720415"/>
            <a:ext cx="14273976" cy="3446709"/>
            <a:chOff x="0" y="0"/>
            <a:chExt cx="3366077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66077" cy="812800"/>
            </a:xfrm>
            <a:custGeom>
              <a:avLst/>
              <a:gdLst/>
              <a:ahLst/>
              <a:cxnLst/>
              <a:rect l="l" t="t" r="r" b="b"/>
              <a:pathLst>
                <a:path w="3366077" h="812800">
                  <a:moveTo>
                    <a:pt x="0" y="0"/>
                  </a:moveTo>
                  <a:lnTo>
                    <a:pt x="3366077" y="0"/>
                  </a:lnTo>
                  <a:lnTo>
                    <a:pt x="336607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sq">
              <a:solidFill>
                <a:srgbClr val="FFFEFD"/>
              </a:solidFill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6736" tIns="56736" rIns="56736" bIns="56736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063780" y="4155361"/>
            <a:ext cx="2576827" cy="2576817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t="-613" b="-43878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5184429" y="4481977"/>
            <a:ext cx="6732518" cy="961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17"/>
              </a:lnSpc>
            </a:pPr>
            <a:r>
              <a:rPr lang="en-US" sz="5584" dirty="0">
                <a:solidFill>
                  <a:srgbClr val="FFFFFF"/>
                </a:solidFill>
                <a:latin typeface="Helvetica Now Bold"/>
              </a:rPr>
              <a:t>Dr. Aneika Simmons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84429" y="5358045"/>
            <a:ext cx="10406614" cy="759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54"/>
              </a:lnSpc>
            </a:pPr>
            <a:r>
              <a:rPr lang="en-US" sz="4467" dirty="0">
                <a:solidFill>
                  <a:srgbClr val="FFFFFF"/>
                </a:solidFill>
                <a:latin typeface="Canva Sans Italics"/>
              </a:rPr>
              <a:t>Full Professor of Management - COBA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60777" y="2115126"/>
            <a:ext cx="11290285" cy="13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latin typeface="Helvetica Now Bold"/>
              </a:rPr>
              <a:t>MODERATOR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146222" y="2334315"/>
            <a:ext cx="1486139" cy="1486133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8445" t="-940" b="-9545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146222" y="4182042"/>
            <a:ext cx="1486139" cy="1486133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b="-50000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2146222" y="6029768"/>
            <a:ext cx="1486139" cy="1486133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t="-1728" b="-30494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2146222" y="7877852"/>
            <a:ext cx="1486139" cy="1486133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t="-16666" b="-16666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387255" y="705255"/>
            <a:ext cx="4766364" cy="1276635"/>
            <a:chOff x="0" y="0"/>
            <a:chExt cx="838146" cy="22449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38147" cy="224491"/>
            </a:xfrm>
            <a:custGeom>
              <a:avLst/>
              <a:gdLst/>
              <a:ahLst/>
              <a:cxnLst/>
              <a:rect l="l" t="t" r="r" b="b"/>
              <a:pathLst>
                <a:path w="838147" h="224491">
                  <a:moveTo>
                    <a:pt x="0" y="0"/>
                  </a:moveTo>
                  <a:lnTo>
                    <a:pt x="838147" y="0"/>
                  </a:lnTo>
                  <a:lnTo>
                    <a:pt x="838147" y="224491"/>
                  </a:lnTo>
                  <a:lnTo>
                    <a:pt x="0" y="2244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sq">
              <a:solidFill>
                <a:srgbClr val="FFFEFD"/>
              </a:solidFill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62540" tIns="62540" rIns="62540" bIns="6254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981881" y="2331718"/>
            <a:ext cx="3352266" cy="57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9"/>
              </a:lnSpc>
            </a:pPr>
            <a:r>
              <a:rPr lang="en-US" sz="3306">
                <a:solidFill>
                  <a:srgbClr val="FFFFFF"/>
                </a:solidFill>
                <a:latin typeface="Helvetica Now Bold"/>
              </a:rPr>
              <a:t>Dr. Ryan Zapalac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981881" y="2842469"/>
            <a:ext cx="8854288" cy="913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3"/>
              </a:lnSpc>
            </a:pPr>
            <a:r>
              <a:rPr lang="en-US" sz="2645">
                <a:solidFill>
                  <a:srgbClr val="FFFFFF"/>
                </a:solidFill>
                <a:latin typeface="Canva Sans Italics"/>
              </a:rPr>
              <a:t>Associate Dean, Professor in Kinesiology  - COHS</a:t>
            </a:r>
          </a:p>
          <a:p>
            <a:pPr>
              <a:lnSpc>
                <a:spcPts val="3703"/>
              </a:lnSpc>
            </a:pPr>
            <a:r>
              <a:rPr lang="en-US" sz="2645">
                <a:solidFill>
                  <a:srgbClr val="FFFFFF"/>
                </a:solidFill>
                <a:latin typeface="Canva Sans Italics"/>
              </a:rPr>
              <a:t>Past-Chair of the SHSU Academic Integrity Committee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35543" y="759900"/>
            <a:ext cx="4269787" cy="104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48"/>
              </a:lnSpc>
            </a:pPr>
            <a:r>
              <a:rPr lang="en-US" sz="6034">
                <a:solidFill>
                  <a:srgbClr val="FFFFFF"/>
                </a:solidFill>
                <a:latin typeface="Helvetica Now Bold"/>
              </a:rPr>
              <a:t>PANELISTS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981881" y="4169383"/>
            <a:ext cx="4343477" cy="57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9"/>
              </a:lnSpc>
            </a:pPr>
            <a:r>
              <a:rPr lang="en-US" sz="3306">
                <a:solidFill>
                  <a:srgbClr val="FFFFFF"/>
                </a:solidFill>
                <a:latin typeface="Helvetica Now Bold"/>
              </a:rPr>
              <a:t>Dr. Hatem Elshabrawy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981881" y="4700257"/>
            <a:ext cx="10420206" cy="913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3"/>
              </a:lnSpc>
            </a:pPr>
            <a:r>
              <a:rPr lang="en-US" sz="2645">
                <a:solidFill>
                  <a:srgbClr val="FFFFFF"/>
                </a:solidFill>
                <a:latin typeface="Canva Sans Italics"/>
              </a:rPr>
              <a:t>Assistant Professor of Microbiology, Immunology &amp; Pathology</a:t>
            </a:r>
          </a:p>
          <a:p>
            <a:pPr>
              <a:lnSpc>
                <a:spcPts val="3703"/>
              </a:lnSpc>
            </a:pPr>
            <a:r>
              <a:rPr lang="en-US" sz="2645">
                <a:solidFill>
                  <a:srgbClr val="FFFFFF"/>
                </a:solidFill>
                <a:latin typeface="Canva Sans Italics"/>
              </a:rPr>
              <a:t>Chair of the SHSU Academic Integrity Committee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81881" y="6002894"/>
            <a:ext cx="4048673" cy="57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9"/>
              </a:lnSpc>
            </a:pPr>
            <a:r>
              <a:rPr lang="en-US" sz="3306">
                <a:solidFill>
                  <a:srgbClr val="FFFFFF"/>
                </a:solidFill>
                <a:latin typeface="Helvetica Now Bold"/>
              </a:rPr>
              <a:t>Dr. Ken Hendrickson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981881" y="6562198"/>
            <a:ext cx="8476801" cy="913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3"/>
              </a:lnSpc>
            </a:pPr>
            <a:r>
              <a:rPr lang="en-US" sz="2645">
                <a:solidFill>
                  <a:srgbClr val="FFFFFF"/>
                </a:solidFill>
                <a:latin typeface="Canva Sans Italics"/>
              </a:rPr>
              <a:t>Dean of The Graduate and Professional School and </a:t>
            </a:r>
          </a:p>
          <a:p>
            <a:pPr>
              <a:lnSpc>
                <a:spcPts val="3703"/>
              </a:lnSpc>
            </a:pPr>
            <a:r>
              <a:rPr lang="en-US" sz="2645">
                <a:solidFill>
                  <a:srgbClr val="FFFFFF"/>
                </a:solidFill>
                <a:latin typeface="Canva Sans Italics"/>
              </a:rPr>
              <a:t>Associate Provost for Community Engagement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981881" y="8132716"/>
            <a:ext cx="2940328" cy="57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9"/>
              </a:lnSpc>
            </a:pPr>
            <a:r>
              <a:rPr lang="en-US" sz="3306">
                <a:solidFill>
                  <a:srgbClr val="FFFFFF"/>
                </a:solidFill>
                <a:latin typeface="Helvetica Now Bold"/>
              </a:rPr>
              <a:t>Jacob Spradlin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981881" y="8590518"/>
            <a:ext cx="10774756" cy="451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3"/>
              </a:lnSpc>
            </a:pPr>
            <a:r>
              <a:rPr lang="en-US" sz="2645">
                <a:solidFill>
                  <a:srgbClr val="FFFFFF"/>
                </a:solidFill>
                <a:latin typeface="Canva Sans Italics"/>
              </a:rPr>
              <a:t>Director of Online Instructional Development and Support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6425" y="2166438"/>
            <a:ext cx="16118575" cy="1346758"/>
            <a:chOff x="0" y="0"/>
            <a:chExt cx="2563722" cy="2328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63722" cy="232827"/>
            </a:xfrm>
            <a:custGeom>
              <a:avLst/>
              <a:gdLst/>
              <a:ahLst/>
              <a:cxnLst/>
              <a:rect l="l" t="t" r="r" b="b"/>
              <a:pathLst>
                <a:path w="2563722" h="232827">
                  <a:moveTo>
                    <a:pt x="0" y="0"/>
                  </a:moveTo>
                  <a:lnTo>
                    <a:pt x="2563722" y="0"/>
                  </a:lnTo>
                  <a:lnTo>
                    <a:pt x="2563722" y="232827"/>
                  </a:lnTo>
                  <a:lnTo>
                    <a:pt x="0" y="2328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sq">
              <a:solidFill>
                <a:srgbClr val="FFFEFD"/>
              </a:solidFill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62540" tIns="62540" rIns="62540" bIns="6254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>
            <a:hlinkClick r:id="rId3" tooltip="https://shsu.blackboard.com/ultra/organizations/_241214_1/outline"/>
          </p:cNvPr>
          <p:cNvSpPr/>
          <p:nvPr/>
        </p:nvSpPr>
        <p:spPr>
          <a:xfrm>
            <a:off x="1026425" y="4176802"/>
            <a:ext cx="15813326" cy="2063091"/>
          </a:xfrm>
          <a:custGeom>
            <a:avLst/>
            <a:gdLst/>
            <a:ahLst/>
            <a:cxnLst/>
            <a:rect l="l" t="t" r="r" b="b"/>
            <a:pathLst>
              <a:path w="15813326" h="2136005">
                <a:moveTo>
                  <a:pt x="0" y="0"/>
                </a:moveTo>
                <a:lnTo>
                  <a:pt x="15813326" y="0"/>
                </a:lnTo>
                <a:lnTo>
                  <a:pt x="15813326" y="2136005"/>
                </a:lnTo>
                <a:lnTo>
                  <a:pt x="0" y="21360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03" t="-3953" r="-3993" b="-1642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79049" y="2322178"/>
            <a:ext cx="15813325" cy="1015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4"/>
              </a:lnSpc>
            </a:pPr>
            <a:r>
              <a:rPr lang="en-US" sz="5500" dirty="0">
                <a:solidFill>
                  <a:srgbClr val="FFFFFF"/>
                </a:solidFill>
                <a:latin typeface="Helvetica Now Bold"/>
              </a:rPr>
              <a:t>Academic Integrity Instructor Resource Platform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>
            <a:hlinkClick r:id="rId4" tooltip="https://claude.ai/chats"/>
          </p:cNvPr>
          <p:cNvSpPr/>
          <p:nvPr/>
        </p:nvSpPr>
        <p:spPr>
          <a:xfrm>
            <a:off x="1588768" y="6426408"/>
            <a:ext cx="5876772" cy="3482019"/>
          </a:xfrm>
          <a:custGeom>
            <a:avLst/>
            <a:gdLst/>
            <a:ahLst/>
            <a:cxnLst/>
            <a:rect l="l" t="t" r="r" b="b"/>
            <a:pathLst>
              <a:path w="8045580" h="4525639">
                <a:moveTo>
                  <a:pt x="0" y="0"/>
                </a:moveTo>
                <a:lnTo>
                  <a:pt x="8045580" y="0"/>
                </a:lnTo>
                <a:lnTo>
                  <a:pt x="8045580" y="4525638"/>
                </a:lnTo>
                <a:lnTo>
                  <a:pt x="0" y="4525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588768" y="1028700"/>
            <a:ext cx="5034997" cy="1276635"/>
            <a:chOff x="0" y="0"/>
            <a:chExt cx="885384" cy="2244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5384" cy="224491"/>
            </a:xfrm>
            <a:custGeom>
              <a:avLst/>
              <a:gdLst/>
              <a:ahLst/>
              <a:cxnLst/>
              <a:rect l="l" t="t" r="r" b="b"/>
              <a:pathLst>
                <a:path w="885384" h="224491">
                  <a:moveTo>
                    <a:pt x="0" y="0"/>
                  </a:moveTo>
                  <a:lnTo>
                    <a:pt x="885384" y="0"/>
                  </a:lnTo>
                  <a:lnTo>
                    <a:pt x="885384" y="224491"/>
                  </a:lnTo>
                  <a:lnTo>
                    <a:pt x="0" y="2244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sq">
              <a:solidFill>
                <a:srgbClr val="FFFEFD"/>
              </a:solidFill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62540" tIns="62540" rIns="62540" bIns="6254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837056" y="1083345"/>
            <a:ext cx="4664835" cy="104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48"/>
              </a:lnSpc>
            </a:pPr>
            <a:r>
              <a:rPr lang="en-US" sz="6034">
                <a:solidFill>
                  <a:srgbClr val="FFFFFF"/>
                </a:solidFill>
                <a:latin typeface="Helvetica Now Bold"/>
              </a:rPr>
              <a:t>Top AI Tools</a:t>
            </a:r>
          </a:p>
        </p:txBody>
      </p:sp>
      <p:pic>
        <p:nvPicPr>
          <p:cNvPr id="9" name="Picture 8">
            <a:hlinkClick r:id="rId6"/>
            <a:extLst>
              <a:ext uri="{FF2B5EF4-FFF2-40B4-BE49-F238E27FC236}">
                <a16:creationId xmlns:a16="http://schemas.microsoft.com/office/drawing/2014/main" id="{9FE36EE2-150D-B055-248E-B9F99CB7C1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400" y="6425579"/>
            <a:ext cx="3482019" cy="3482019"/>
          </a:xfrm>
          <a:prstGeom prst="rect">
            <a:avLst/>
          </a:prstGeom>
        </p:spPr>
      </p:pic>
      <p:pic>
        <p:nvPicPr>
          <p:cNvPr id="10" name="Picture 9">
            <a:hlinkClick r:id="rId8"/>
            <a:extLst>
              <a:ext uri="{FF2B5EF4-FFF2-40B4-BE49-F238E27FC236}">
                <a16:creationId xmlns:a16="http://schemas.microsoft.com/office/drawing/2014/main" id="{B96CF1F3-7B86-8EB3-A89C-1DA021409A4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4535" t="9610" r="23464" b="17204"/>
          <a:stretch/>
        </p:blipFill>
        <p:spPr>
          <a:xfrm>
            <a:off x="6858000" y="2564158"/>
            <a:ext cx="4398377" cy="3482019"/>
          </a:xfrm>
          <a:prstGeom prst="rect">
            <a:avLst/>
          </a:prstGeom>
        </p:spPr>
      </p:pic>
      <p:pic>
        <p:nvPicPr>
          <p:cNvPr id="11" name="Picture 10">
            <a:hlinkClick r:id="rId10"/>
            <a:extLst>
              <a:ext uri="{FF2B5EF4-FFF2-40B4-BE49-F238E27FC236}">
                <a16:creationId xmlns:a16="http://schemas.microsoft.com/office/drawing/2014/main" id="{3A2DE719-F5CB-1414-013E-0111CA1B49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8768" y="2569769"/>
            <a:ext cx="4631646" cy="34764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>
            <a:hlinkClick r:id="rId4" tooltip="https://gptzero.me"/>
          </p:cNvPr>
          <p:cNvSpPr/>
          <p:nvPr/>
        </p:nvSpPr>
        <p:spPr>
          <a:xfrm>
            <a:off x="1028700" y="2604142"/>
            <a:ext cx="5273876" cy="2871825"/>
          </a:xfrm>
          <a:custGeom>
            <a:avLst/>
            <a:gdLst/>
            <a:ahLst/>
            <a:cxnLst/>
            <a:rect l="l" t="t" r="r" b="b"/>
            <a:pathLst>
              <a:path w="5273876" h="2871825">
                <a:moveTo>
                  <a:pt x="0" y="0"/>
                </a:moveTo>
                <a:lnTo>
                  <a:pt x="5273876" y="0"/>
                </a:lnTo>
                <a:lnTo>
                  <a:pt x="5273876" y="2871825"/>
                </a:lnTo>
                <a:lnTo>
                  <a:pt x="0" y="28718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5210" b="-38431"/>
            </a:stretch>
          </a:blipFill>
        </p:spPr>
      </p:sp>
      <p:sp>
        <p:nvSpPr>
          <p:cNvPr id="4" name="Freeform 4">
            <a:hlinkClick r:id="rId6" tooltip="https://writer.com/ai-content-detector/"/>
          </p:cNvPr>
          <p:cNvSpPr/>
          <p:nvPr/>
        </p:nvSpPr>
        <p:spPr>
          <a:xfrm>
            <a:off x="1028700" y="6011979"/>
            <a:ext cx="3826154" cy="2871825"/>
          </a:xfrm>
          <a:custGeom>
            <a:avLst/>
            <a:gdLst/>
            <a:ahLst/>
            <a:cxnLst/>
            <a:rect l="l" t="t" r="r" b="b"/>
            <a:pathLst>
              <a:path w="3826154" h="2871825">
                <a:moveTo>
                  <a:pt x="0" y="0"/>
                </a:moveTo>
                <a:lnTo>
                  <a:pt x="3826154" y="0"/>
                </a:lnTo>
                <a:lnTo>
                  <a:pt x="3826154" y="2871825"/>
                </a:lnTo>
                <a:lnTo>
                  <a:pt x="0" y="28718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429064" y="6011979"/>
            <a:ext cx="8734968" cy="2871825"/>
            <a:chOff x="0" y="0"/>
            <a:chExt cx="1524168" cy="5011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24168" cy="501106"/>
            </a:xfrm>
            <a:custGeom>
              <a:avLst/>
              <a:gdLst/>
              <a:ahLst/>
              <a:cxnLst/>
              <a:rect l="l" t="t" r="r" b="b"/>
              <a:pathLst>
                <a:path w="1524168" h="501106">
                  <a:moveTo>
                    <a:pt x="0" y="0"/>
                  </a:moveTo>
                  <a:lnTo>
                    <a:pt x="1524168" y="0"/>
                  </a:lnTo>
                  <a:lnTo>
                    <a:pt x="1524168" y="501106"/>
                  </a:lnTo>
                  <a:lnTo>
                    <a:pt x="0" y="501106"/>
                  </a:lnTo>
                  <a:close/>
                </a:path>
              </a:pathLst>
            </a:custGeom>
            <a:solidFill>
              <a:srgbClr val="FFFEF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76677" tIns="76677" rIns="76677" bIns="76677" rtlCol="0" anchor="ctr"/>
            <a:lstStyle/>
            <a:p>
              <a:pPr algn="ctr">
                <a:lnSpc>
                  <a:spcPts val="3703"/>
                </a:lnSpc>
              </a:pPr>
              <a:endParaRPr/>
            </a:p>
          </p:txBody>
        </p:sp>
      </p:grpSp>
      <p:sp>
        <p:nvSpPr>
          <p:cNvPr id="8" name="Freeform 8">
            <a:hlinkClick r:id="rId8" tooltip="https://originality.ai"/>
          </p:cNvPr>
          <p:cNvSpPr/>
          <p:nvPr/>
        </p:nvSpPr>
        <p:spPr>
          <a:xfrm>
            <a:off x="5619874" y="6427533"/>
            <a:ext cx="8544158" cy="2136040"/>
          </a:xfrm>
          <a:custGeom>
            <a:avLst/>
            <a:gdLst/>
            <a:ahLst/>
            <a:cxnLst/>
            <a:rect l="l" t="t" r="r" b="b"/>
            <a:pathLst>
              <a:path w="8544158" h="2136040">
                <a:moveTo>
                  <a:pt x="0" y="0"/>
                </a:moveTo>
                <a:lnTo>
                  <a:pt x="8544158" y="0"/>
                </a:lnTo>
                <a:lnTo>
                  <a:pt x="8544158" y="2136040"/>
                </a:lnTo>
                <a:lnTo>
                  <a:pt x="0" y="213604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Freeform 9">
            <a:hlinkClick r:id="rId10" tooltip="https://copyleaks.com"/>
          </p:cNvPr>
          <p:cNvSpPr/>
          <p:nvPr/>
        </p:nvSpPr>
        <p:spPr>
          <a:xfrm>
            <a:off x="6906314" y="2604142"/>
            <a:ext cx="5780468" cy="2871825"/>
          </a:xfrm>
          <a:custGeom>
            <a:avLst/>
            <a:gdLst/>
            <a:ahLst/>
            <a:cxnLst/>
            <a:rect l="l" t="t" r="r" b="b"/>
            <a:pathLst>
              <a:path w="5780468" h="2871825">
                <a:moveTo>
                  <a:pt x="0" y="0"/>
                </a:moveTo>
                <a:lnTo>
                  <a:pt x="5780468" y="0"/>
                </a:lnTo>
                <a:lnTo>
                  <a:pt x="5780468" y="2871825"/>
                </a:lnTo>
                <a:lnTo>
                  <a:pt x="0" y="287182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36621" t="-32622" r="-29465" b="-42329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028700" y="1028700"/>
            <a:ext cx="7105048" cy="1276635"/>
            <a:chOff x="0" y="0"/>
            <a:chExt cx="1249395" cy="22449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49395" cy="224491"/>
            </a:xfrm>
            <a:custGeom>
              <a:avLst/>
              <a:gdLst/>
              <a:ahLst/>
              <a:cxnLst/>
              <a:rect l="l" t="t" r="r" b="b"/>
              <a:pathLst>
                <a:path w="1249395" h="224491">
                  <a:moveTo>
                    <a:pt x="0" y="0"/>
                  </a:moveTo>
                  <a:lnTo>
                    <a:pt x="1249395" y="0"/>
                  </a:lnTo>
                  <a:lnTo>
                    <a:pt x="1249395" y="224491"/>
                  </a:lnTo>
                  <a:lnTo>
                    <a:pt x="0" y="2244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sq">
              <a:solidFill>
                <a:srgbClr val="FFFEFD"/>
              </a:solidFill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62540" tIns="62540" rIns="62540" bIns="6254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76988" y="1083345"/>
            <a:ext cx="6719084" cy="104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48"/>
              </a:lnSpc>
            </a:pPr>
            <a:r>
              <a:rPr lang="en-US" sz="6034">
                <a:solidFill>
                  <a:srgbClr val="FFFFFF"/>
                </a:solidFill>
                <a:latin typeface="Helvetica Now Bold"/>
              </a:rPr>
              <a:t>AI Detection Tools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4" tooltip="https://www.youtube.com/playlist?list=PLw0_N9maMwdQFUvAMSHkpX5tiVai-smYC"/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" name="Freeform 3">
            <a:hlinkClick r:id="rId6" tooltip="https://www.eklavvya.com/blog/ai-edtech-tools/"/>
          </p:cNvPr>
          <p:cNvSpPr/>
          <p:nvPr/>
        </p:nvSpPr>
        <p:spPr>
          <a:xfrm>
            <a:off x="1028700" y="5668308"/>
            <a:ext cx="5216166" cy="2628740"/>
          </a:xfrm>
          <a:custGeom>
            <a:avLst/>
            <a:gdLst/>
            <a:ahLst/>
            <a:cxnLst/>
            <a:rect l="l" t="t" r="r" b="b"/>
            <a:pathLst>
              <a:path w="5543944" h="2628740">
                <a:moveTo>
                  <a:pt x="0" y="0"/>
                </a:moveTo>
                <a:lnTo>
                  <a:pt x="5543944" y="0"/>
                </a:lnTo>
                <a:lnTo>
                  <a:pt x="5543944" y="2628739"/>
                </a:lnTo>
                <a:lnTo>
                  <a:pt x="0" y="26287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989" t="-12151" r="-3294" b="-6479"/>
            </a:stretch>
          </a:blipFill>
        </p:spPr>
      </p:sp>
      <p:sp>
        <p:nvSpPr>
          <p:cNvPr id="4" name="Freeform 4">
            <a:hlinkClick r:id="rId8" tooltip="https://www.cognii.com"/>
          </p:cNvPr>
          <p:cNvSpPr/>
          <p:nvPr/>
        </p:nvSpPr>
        <p:spPr>
          <a:xfrm>
            <a:off x="1028700" y="2745062"/>
            <a:ext cx="5216166" cy="2628740"/>
          </a:xfrm>
          <a:custGeom>
            <a:avLst/>
            <a:gdLst/>
            <a:ahLst/>
            <a:cxnLst/>
            <a:rect l="l" t="t" r="r" b="b"/>
            <a:pathLst>
              <a:path w="5216166" h="2628740">
                <a:moveTo>
                  <a:pt x="0" y="0"/>
                </a:moveTo>
                <a:lnTo>
                  <a:pt x="5216166" y="0"/>
                </a:lnTo>
                <a:lnTo>
                  <a:pt x="5216166" y="2628740"/>
                </a:lnTo>
                <a:lnTo>
                  <a:pt x="0" y="262874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7" t="-52692" b="-45751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523039"/>
            <a:ext cx="8400805" cy="1276635"/>
            <a:chOff x="0" y="0"/>
            <a:chExt cx="1477249" cy="2244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77249" cy="224491"/>
            </a:xfrm>
            <a:custGeom>
              <a:avLst/>
              <a:gdLst/>
              <a:ahLst/>
              <a:cxnLst/>
              <a:rect l="l" t="t" r="r" b="b"/>
              <a:pathLst>
                <a:path w="1477249" h="224491">
                  <a:moveTo>
                    <a:pt x="0" y="0"/>
                  </a:moveTo>
                  <a:lnTo>
                    <a:pt x="1477249" y="0"/>
                  </a:lnTo>
                  <a:lnTo>
                    <a:pt x="1477249" y="224491"/>
                  </a:lnTo>
                  <a:lnTo>
                    <a:pt x="0" y="2244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sq">
              <a:solidFill>
                <a:srgbClr val="FFFEFD"/>
              </a:solidFill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62540" tIns="62540" rIns="62540" bIns="6254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276988" y="577684"/>
            <a:ext cx="7983237" cy="104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48"/>
              </a:lnSpc>
            </a:pPr>
            <a:r>
              <a:rPr lang="en-US" sz="6034">
                <a:solidFill>
                  <a:srgbClr val="FFFFFF"/>
                </a:solidFill>
                <a:latin typeface="Helvetica Now Bold"/>
              </a:rPr>
              <a:t>AI Tools for Education</a:t>
            </a:r>
          </a:p>
        </p:txBody>
      </p:sp>
      <p:pic>
        <p:nvPicPr>
          <p:cNvPr id="10" name="Online Media 9">
            <a:hlinkClick r:id="" action="ppaction://media"/>
            <a:extLst>
              <a:ext uri="{FF2B5EF4-FFF2-40B4-BE49-F238E27FC236}">
                <a16:creationId xmlns:a16="http://schemas.microsoft.com/office/drawing/2014/main" id="{58460711-CC91-0592-DC36-BB27E87903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6017" y="2675293"/>
            <a:ext cx="10047393" cy="5621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02285" y="1028700"/>
            <a:ext cx="9996798" cy="1387248"/>
            <a:chOff x="0" y="0"/>
            <a:chExt cx="1757898" cy="2439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57898" cy="243942"/>
            </a:xfrm>
            <a:custGeom>
              <a:avLst/>
              <a:gdLst/>
              <a:ahLst/>
              <a:cxnLst/>
              <a:rect l="l" t="t" r="r" b="b"/>
              <a:pathLst>
                <a:path w="1757898" h="243942">
                  <a:moveTo>
                    <a:pt x="0" y="0"/>
                  </a:moveTo>
                  <a:lnTo>
                    <a:pt x="1757898" y="0"/>
                  </a:lnTo>
                  <a:lnTo>
                    <a:pt x="1757898" y="243942"/>
                  </a:lnTo>
                  <a:lnTo>
                    <a:pt x="0" y="2439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sq">
              <a:solidFill>
                <a:srgbClr val="FFFEFD"/>
              </a:solidFill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62540" tIns="62540" rIns="62540" bIns="6254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>
            <a:hlinkClick r:id="rId3" tooltip="http://www.digitaleducationsummit.com"/>
          </p:cNvPr>
          <p:cNvSpPr/>
          <p:nvPr/>
        </p:nvSpPr>
        <p:spPr>
          <a:xfrm>
            <a:off x="838200" y="2860603"/>
            <a:ext cx="14965900" cy="5108360"/>
          </a:xfrm>
          <a:custGeom>
            <a:avLst/>
            <a:gdLst/>
            <a:ahLst/>
            <a:cxnLst/>
            <a:rect l="l" t="t" r="r" b="b"/>
            <a:pathLst>
              <a:path w="14965900" h="5108360">
                <a:moveTo>
                  <a:pt x="0" y="0"/>
                </a:moveTo>
                <a:lnTo>
                  <a:pt x="14965899" y="0"/>
                </a:lnTo>
                <a:lnTo>
                  <a:pt x="14965899" y="5108360"/>
                </a:lnTo>
                <a:lnTo>
                  <a:pt x="0" y="51083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03167" y="1131527"/>
            <a:ext cx="9595032" cy="104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48"/>
              </a:lnSpc>
            </a:pPr>
            <a:r>
              <a:rPr lang="en-US" sz="6034">
                <a:solidFill>
                  <a:srgbClr val="FFFFFF"/>
                </a:solidFill>
                <a:latin typeface="Helvetica Now Bold"/>
              </a:rPr>
              <a:t> Digital Education Summit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2577288"/>
            <a:ext cx="14452938" cy="6364974"/>
            <a:chOff x="0" y="0"/>
            <a:chExt cx="2541492" cy="11192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41493" cy="1119256"/>
            </a:xfrm>
            <a:custGeom>
              <a:avLst/>
              <a:gdLst/>
              <a:ahLst/>
              <a:cxnLst/>
              <a:rect l="l" t="t" r="r" b="b"/>
              <a:pathLst>
                <a:path w="2541493" h="1119256">
                  <a:moveTo>
                    <a:pt x="0" y="0"/>
                  </a:moveTo>
                  <a:lnTo>
                    <a:pt x="2541493" y="0"/>
                  </a:lnTo>
                  <a:lnTo>
                    <a:pt x="2541493" y="1119256"/>
                  </a:lnTo>
                  <a:lnTo>
                    <a:pt x="0" y="11192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sq">
              <a:solidFill>
                <a:srgbClr val="FFFEFD"/>
              </a:solidFill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62540" tIns="62540" rIns="62540" bIns="6254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1391706"/>
            <a:ext cx="12708010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Helvetica Now Bold"/>
              </a:rPr>
              <a:t>Thank you to all who made today possible.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97333" y="2703315"/>
            <a:ext cx="13647040" cy="5973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 dirty="0">
                <a:solidFill>
                  <a:srgbClr val="FFFFFF"/>
                </a:solidFill>
                <a:latin typeface="Canva Sans Bold"/>
              </a:rPr>
              <a:t>Academic Affairs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 dirty="0">
                <a:solidFill>
                  <a:srgbClr val="FFFFFF"/>
                </a:solidFill>
                <a:latin typeface="Canva Sans Bold"/>
              </a:rPr>
              <a:t>The Graduate &amp; Professional School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 dirty="0">
                <a:solidFill>
                  <a:srgbClr val="FFFFFF"/>
                </a:solidFill>
                <a:latin typeface="Canva Sans Bold"/>
              </a:rPr>
              <a:t>SHSU Online 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 dirty="0">
                <a:solidFill>
                  <a:srgbClr val="FFFFFF"/>
                </a:solidFill>
                <a:latin typeface="Canva Sans Bold"/>
              </a:rPr>
              <a:t>Lowman Student Center</a:t>
            </a:r>
          </a:p>
          <a:p>
            <a:pPr marL="755652" lvl="1" indent="-377826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Canva Sans Bold"/>
              </a:rPr>
              <a:t>AI </a:t>
            </a:r>
            <a:r>
              <a:rPr lang="en-US" sz="3500" dirty="0">
                <a:solidFill>
                  <a:srgbClr val="FFFFFF"/>
                </a:solidFill>
                <a:latin typeface="Canva Sans Bold"/>
              </a:rPr>
              <a:t>in Higher Education committee members; </a:t>
            </a:r>
            <a:r>
              <a:rPr lang="en-US" sz="3500" dirty="0">
                <a:solidFill>
                  <a:srgbClr val="FFFFFF"/>
                </a:solidFill>
                <a:latin typeface="Canva Sans Bold Italics"/>
              </a:rPr>
              <a:t>Marissa Aldana, Dr. Hatem Elshabrawy, Dr. Ken Hendrickson, Mandy Jordan, Kevin Leach, Dr. Brian Miller, Kaley Plunket,  Dr. Aneika Simmons, Jacob Spradlin, and Dr. Ryan Zapalac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299</Words>
  <Application>Microsoft Office PowerPoint</Application>
  <PresentationFormat>Custom</PresentationFormat>
  <Paragraphs>40</Paragraphs>
  <Slides>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Helvetica Now Bold</vt:lpstr>
      <vt:lpstr>Canva Sans Bold Italics</vt:lpstr>
      <vt:lpstr>Canva Sans Italics</vt:lpstr>
      <vt:lpstr>Canva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Town Hall Slideshow rough draft</dc:title>
  <cp:lastModifiedBy>Jordan, Mandy</cp:lastModifiedBy>
  <cp:revision>3</cp:revision>
  <dcterms:created xsi:type="dcterms:W3CDTF">2006-08-16T00:00:00Z</dcterms:created>
  <dcterms:modified xsi:type="dcterms:W3CDTF">2023-09-18T21:54:32Z</dcterms:modified>
  <dc:identifier>DAFud_KhXyY</dc:identifier>
</cp:coreProperties>
</file>